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8" r:id="rId11"/>
    <p:sldId id="277" r:id="rId12"/>
    <p:sldId id="264" r:id="rId13"/>
    <p:sldId id="265" r:id="rId14"/>
    <p:sldId id="267" r:id="rId15"/>
    <p:sldId id="268" r:id="rId16"/>
    <p:sldId id="293" r:id="rId17"/>
    <p:sldId id="294" r:id="rId18"/>
    <p:sldId id="295" r:id="rId19"/>
    <p:sldId id="269" r:id="rId20"/>
    <p:sldId id="270" r:id="rId21"/>
    <p:sldId id="271" r:id="rId22"/>
    <p:sldId id="298" r:id="rId23"/>
    <p:sldId id="299" r:id="rId24"/>
    <p:sldId id="276" r:id="rId25"/>
    <p:sldId id="272" r:id="rId26"/>
    <p:sldId id="273" r:id="rId27"/>
    <p:sldId id="275" r:id="rId28"/>
    <p:sldId id="279" r:id="rId29"/>
    <p:sldId id="283" r:id="rId30"/>
    <p:sldId id="284" r:id="rId31"/>
    <p:sldId id="291" r:id="rId32"/>
    <p:sldId id="290" r:id="rId33"/>
    <p:sldId id="292" r:id="rId34"/>
    <p:sldId id="280" r:id="rId35"/>
    <p:sldId id="282" r:id="rId36"/>
    <p:sldId id="281" r:id="rId37"/>
    <p:sldId id="285" r:id="rId38"/>
    <p:sldId id="287" r:id="rId39"/>
    <p:sldId id="286" r:id="rId40"/>
  </p:sldIdLst>
  <p:sldSz cx="9144000" cy="6858000" type="screen4x3"/>
  <p:notesSz cx="6662738" cy="9893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46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46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B3CA5-E648-4CAF-8ED0-FAC7AAB21E76}" type="datetimeFigureOut">
              <a:rPr lang="nl-BE" smtClean="0"/>
              <a:t>6/06/2013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96918"/>
            <a:ext cx="2887186" cy="4946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4010" y="9396918"/>
            <a:ext cx="2887186" cy="4946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99FE7-8FFF-43EB-87C2-F0E2420B6D9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3362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46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46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B1F34-C6BB-443D-B66A-D831DEF16718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41363"/>
            <a:ext cx="4946650" cy="3709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274" y="4699318"/>
            <a:ext cx="5330190" cy="4451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96918"/>
            <a:ext cx="2887186" cy="4946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4010" y="9396918"/>
            <a:ext cx="2887186" cy="4946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355A2-53F6-4CDF-826B-CBE54357B0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74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55A2-53F6-4CDF-826B-CBE54357B03C}" type="slidenum">
              <a:rPr lang="nl-NL" smtClean="0"/>
              <a:t>35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A7E5B06-3F23-431A-B700-8BC812E32787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E593DB7-1E5B-4AD4-8AB0-52E1A81B45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5B06-3F23-431A-B700-8BC812E32787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3DB7-1E5B-4AD4-8AB0-52E1A81B45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5B06-3F23-431A-B700-8BC812E32787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3DB7-1E5B-4AD4-8AB0-52E1A81B45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5B06-3F23-431A-B700-8BC812E32787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3DB7-1E5B-4AD4-8AB0-52E1A81B45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5B06-3F23-431A-B700-8BC812E32787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3DB7-1E5B-4AD4-8AB0-52E1A81B45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5B06-3F23-431A-B700-8BC812E32787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3DB7-1E5B-4AD4-8AB0-52E1A81B45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7E5B06-3F23-431A-B700-8BC812E32787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593DB7-1E5B-4AD4-8AB0-52E1A81B453F}" type="slidenum">
              <a:rPr lang="nl-NL" smtClean="0"/>
              <a:t>‹nr.›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A7E5B06-3F23-431A-B700-8BC812E32787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E593DB7-1E5B-4AD4-8AB0-52E1A81B45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5B06-3F23-431A-B700-8BC812E32787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3DB7-1E5B-4AD4-8AB0-52E1A81B45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5B06-3F23-431A-B700-8BC812E32787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3DB7-1E5B-4AD4-8AB0-52E1A81B45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5B06-3F23-431A-B700-8BC812E32787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3DB7-1E5B-4AD4-8AB0-52E1A81B45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A7E5B06-3F23-431A-B700-8BC812E32787}" type="datetimeFigureOut">
              <a:rPr lang="nl-NL" smtClean="0"/>
              <a:t>6-6-2013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593DB7-1E5B-4AD4-8AB0-52E1A81B453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ordenbank.b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6600" b="1" dirty="0" smtClean="0"/>
              <a:t>Woordenbank van </a:t>
            </a:r>
            <a:br>
              <a:rPr lang="nl-BE" sz="6600" b="1" dirty="0" smtClean="0"/>
            </a:br>
            <a:r>
              <a:rPr lang="nl-BE" sz="6600" b="1" dirty="0" smtClean="0"/>
              <a:t>de Nederlandse Dialecten (WND)</a:t>
            </a:r>
            <a:endParaRPr lang="nl-NL" sz="66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995120" cy="1752600"/>
          </a:xfrm>
        </p:spPr>
        <p:txBody>
          <a:bodyPr>
            <a:normAutofit/>
          </a:bodyPr>
          <a:lstStyle/>
          <a:p>
            <a:endParaRPr lang="nl-BE" sz="3600" b="1" dirty="0" smtClean="0"/>
          </a:p>
          <a:p>
            <a:r>
              <a:rPr lang="nl-BE" sz="3600" b="1" dirty="0" err="1" smtClean="0"/>
              <a:t>www.woordenbank.be</a:t>
            </a:r>
            <a:endParaRPr lang="nl-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Zoekmogelijkheden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Zoeken in alle woordenboeken</a:t>
            </a:r>
          </a:p>
          <a:p>
            <a:r>
              <a:rPr lang="nl-BE" dirty="0" smtClean="0"/>
              <a:t>Zoeken in een aantal </a:t>
            </a:r>
            <a:r>
              <a:rPr lang="nl-BE" dirty="0" smtClean="0"/>
              <a:t>woordenboeken</a:t>
            </a:r>
          </a:p>
          <a:p>
            <a:r>
              <a:rPr lang="nl-BE" dirty="0" smtClean="0"/>
              <a:t>Zoeken in één woordenboek</a:t>
            </a:r>
            <a:endParaRPr lang="nl-BE" dirty="0" smtClean="0"/>
          </a:p>
          <a:p>
            <a:r>
              <a:rPr lang="nl-BE" dirty="0" smtClean="0"/>
              <a:t>Zoeken per provincie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Zoekmogelijkheden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Origineel trefwoord: vaak moeilijk;</a:t>
            </a:r>
          </a:p>
          <a:p>
            <a:r>
              <a:rPr lang="nl-NL" dirty="0" smtClean="0"/>
              <a:t>vernederlandsing: het dialectwoord, maar zoals het in het Nederlands geschreven zou worden;</a:t>
            </a:r>
          </a:p>
          <a:p>
            <a:r>
              <a:rPr lang="nl-NL" dirty="0" smtClean="0"/>
              <a:t>A.N.-zoekterm: het equivalent in het Algemeen Nederlands of een korte omschrijving;</a:t>
            </a:r>
          </a:p>
          <a:p>
            <a:r>
              <a:rPr lang="nl-NL" dirty="0" smtClean="0"/>
              <a:t>op volledige woordenboekartikel: veel overbodige </a:t>
            </a:r>
            <a:r>
              <a:rPr lang="nl-NL" dirty="0" smtClean="0"/>
              <a:t>informatie.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9"/>
            <a:ext cx="9298436" cy="408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>
                <a:hlinkClick r:id="rId2"/>
              </a:rPr>
              <a:t>www.woordenbank.be</a:t>
            </a:r>
            <a:r>
              <a:rPr lang="nl-BE" dirty="0" smtClean="0"/>
              <a:t> = demoversie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Dankzij vele vrijwilligers hebben we al een mooie </a:t>
            </a:r>
            <a:r>
              <a:rPr lang="nl-BE" b="1" dirty="0" smtClean="0"/>
              <a:t>werksite</a:t>
            </a:r>
          </a:p>
          <a:p>
            <a:r>
              <a:rPr lang="nl-BE" dirty="0" smtClean="0"/>
              <a:t>Doel: per provincie minimaal vijf representatieve woordenboeken volledig doorzoekbaar maken</a:t>
            </a:r>
          </a:p>
          <a:p>
            <a:pPr lvl="1"/>
            <a:r>
              <a:rPr lang="nl-BE" dirty="0" smtClean="0"/>
              <a:t>O.a. met financiële steun van provincies en de Vlaamse overheid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 gaan we te werk?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(1) papieren woordenboeken</a:t>
            </a:r>
          </a:p>
          <a:p>
            <a:pPr lvl="1"/>
            <a:r>
              <a:rPr lang="nl-BE" dirty="0" smtClean="0"/>
              <a:t>Meestal oudere woordenboeken of lokale woordenboeken </a:t>
            </a:r>
            <a:r>
              <a:rPr lang="nl-BE" dirty="0" err="1" smtClean="0"/>
              <a:t>vòòr</a:t>
            </a:r>
            <a:r>
              <a:rPr lang="nl-BE" dirty="0" smtClean="0"/>
              <a:t> </a:t>
            </a:r>
            <a:r>
              <a:rPr lang="nl-BE" dirty="0" smtClean="0"/>
              <a:t>de jaren 90</a:t>
            </a:r>
          </a:p>
          <a:p>
            <a:r>
              <a:rPr lang="nl-BE" dirty="0" smtClean="0"/>
              <a:t>(2) digitale versie</a:t>
            </a:r>
          </a:p>
          <a:p>
            <a:pPr lvl="1"/>
            <a:r>
              <a:rPr lang="nl-BE" dirty="0" smtClean="0"/>
              <a:t>Steeds meer auteurs hebben de laatste versie ook digitaal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Klaarmaken van de importversie</a:t>
            </a:r>
            <a:br>
              <a:rPr lang="nl-BE" dirty="0" smtClean="0"/>
            </a:br>
            <a:r>
              <a:rPr lang="nl-BE" dirty="0" smtClean="0"/>
              <a:t>met de hulp van vrijwilligers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Laten </a:t>
            </a:r>
            <a:r>
              <a:rPr lang="nl-BE" dirty="0" err="1" smtClean="0"/>
              <a:t>inscannen</a:t>
            </a:r>
            <a:r>
              <a:rPr lang="nl-BE" dirty="0" smtClean="0"/>
              <a:t> en </a:t>
            </a:r>
            <a:r>
              <a:rPr lang="nl-BE" dirty="0" err="1" smtClean="0"/>
              <a:t>ocr’en</a:t>
            </a:r>
            <a:endParaRPr lang="nl-BE" dirty="0" smtClean="0"/>
          </a:p>
          <a:p>
            <a:r>
              <a:rPr lang="nl-BE" dirty="0" smtClean="0"/>
              <a:t>Nalezen op scanfouten door vrijwilligers</a:t>
            </a:r>
          </a:p>
          <a:p>
            <a:pPr lvl="1"/>
            <a:r>
              <a:rPr lang="nl-BE" dirty="0" smtClean="0"/>
              <a:t>Soms lastig werk</a:t>
            </a:r>
          </a:p>
          <a:p>
            <a:pPr lvl="1"/>
            <a:r>
              <a:rPr lang="nl-BE" dirty="0" smtClean="0"/>
              <a:t>Wordt verdeeld in kleinere pakketten (bv. een letter of 25 blz.)</a:t>
            </a:r>
          </a:p>
          <a:p>
            <a:r>
              <a:rPr lang="nl-BE" dirty="0" smtClean="0"/>
              <a:t>Verrijken van de gegevens voor de zoekfunctie</a:t>
            </a:r>
          </a:p>
          <a:p>
            <a:pPr lvl="1"/>
            <a:r>
              <a:rPr lang="nl-BE" dirty="0" smtClean="0"/>
              <a:t>Vrijwilligers voegen de vernederlandsingen en de zoektermen toe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Voorbeeld van </a:t>
            </a:r>
            <a:r>
              <a:rPr lang="nl-BE" dirty="0" err="1" smtClean="0"/>
              <a:t>ocr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16176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nl-NL" sz="2000" b="1" dirty="0" err="1"/>
              <a:t>Aanko</a:t>
            </a:r>
            <a:r>
              <a:rPr lang="nl-NL" sz="2000" b="1" dirty="0" err="1">
                <a:solidFill>
                  <a:srgbClr val="FF0000"/>
                </a:solidFill>
              </a:rPr>
              <a:t>n</a:t>
            </a:r>
            <a:r>
              <a:rPr lang="nl-NL" sz="2000" b="1" dirty="0" err="1"/>
              <a:t>ten</a:t>
            </a:r>
            <a:r>
              <a:rPr lang="nl-NL" sz="2000" b="1" dirty="0"/>
              <a:t>, </a:t>
            </a:r>
            <a:r>
              <a:rPr lang="nl-NL" sz="2000" dirty="0"/>
              <a:t>ww. Zie AANKAUTEN.</a:t>
            </a:r>
            <a:endParaRPr lang="nl-BE" sz="2000" dirty="0"/>
          </a:p>
          <a:p>
            <a:pPr marL="109728" indent="0">
              <a:buNone/>
            </a:pPr>
            <a:r>
              <a:rPr lang="nl-NL" sz="2000" b="1" dirty="0" err="1"/>
              <a:t>Aankrabben</a:t>
            </a:r>
            <a:r>
              <a:rPr lang="nl-NL" sz="2000" b="1" dirty="0"/>
              <a:t> </a:t>
            </a:r>
            <a:r>
              <a:rPr lang="nl-NL" sz="2000" dirty="0"/>
              <a:t>(</a:t>
            </a:r>
            <a:r>
              <a:rPr lang="nl-NL" sz="2000" dirty="0" err="1"/>
              <a:t>uitspr</a:t>
            </a:r>
            <a:r>
              <a:rPr lang="nl-NL" sz="2000" dirty="0"/>
              <a:t>. </a:t>
            </a:r>
            <a:r>
              <a:rPr lang="nl-NL" sz="2000" i="1" dirty="0" err="1"/>
              <a:t>a'krabb</a:t>
            </a:r>
            <a:r>
              <a:rPr lang="nl-NL" sz="2000" i="1" dirty="0" err="1">
                <a:solidFill>
                  <a:srgbClr val="FF0000"/>
                </a:solidFill>
              </a:rPr>
              <a:t>ari</a:t>
            </a:r>
            <a:r>
              <a:rPr lang="nl-NL" sz="2000" i="1" dirty="0"/>
              <a:t>), </a:t>
            </a:r>
            <a:r>
              <a:rPr lang="nl-NL" sz="2000" dirty="0"/>
              <a:t>onz. </a:t>
            </a:r>
            <a:r>
              <a:rPr lang="nl-NL" sz="2000" dirty="0" err="1"/>
              <a:t>zw</a:t>
            </a:r>
            <a:r>
              <a:rPr lang="nl-NL" sz="2000" dirty="0"/>
              <a:t>. ww.</a:t>
            </a:r>
            <a:endParaRPr lang="nl-BE" sz="2000" dirty="0"/>
          </a:p>
          <a:p>
            <a:pPr marL="109728" indent="0">
              <a:buNone/>
            </a:pPr>
            <a:r>
              <a:rPr lang="nl-NL" sz="2000" dirty="0"/>
              <a:t>Voortgaan met krabben. </a:t>
            </a:r>
            <a:r>
              <a:rPr lang="nl-NL" sz="2000" i="1" dirty="0"/>
              <a:t>We </a:t>
            </a:r>
            <a:r>
              <a:rPr lang="nl-NL" sz="2000" i="1" dirty="0" err="1"/>
              <a:t>zille</a:t>
            </a:r>
            <a:r>
              <a:rPr lang="nl-NL" sz="2000" i="1" dirty="0"/>
              <a:t> moeten </a:t>
            </a:r>
            <a:r>
              <a:rPr lang="nl-NL" sz="2000" i="1" dirty="0" err="1"/>
              <a:t>a'krabben</a:t>
            </a:r>
            <a:endParaRPr lang="nl-BE" sz="2000" dirty="0"/>
          </a:p>
          <a:p>
            <a:pPr marL="109728" indent="0">
              <a:buNone/>
            </a:pPr>
            <a:r>
              <a:rPr lang="nl-NL" sz="2000" i="1" dirty="0"/>
              <a:t>om gedaan te </a:t>
            </a:r>
            <a:r>
              <a:rPr lang="nl-NL" sz="2000" i="1" dirty="0" err="1"/>
              <a:t>k</a:t>
            </a:r>
            <a:r>
              <a:rPr lang="nl-NL" sz="2000" i="1" dirty="0" err="1">
                <a:solidFill>
                  <a:srgbClr val="FF0000"/>
                </a:solidFill>
              </a:rPr>
              <a:t>n</a:t>
            </a:r>
            <a:r>
              <a:rPr lang="nl-NL" sz="2000" i="1" dirty="0" err="1"/>
              <a:t>j</a:t>
            </a:r>
            <a:r>
              <a:rPr lang="nl-NL" sz="2000" i="1" dirty="0"/>
              <a:t>(g)en. </a:t>
            </a:r>
            <a:r>
              <a:rPr lang="nl-NL" sz="2000" dirty="0"/>
              <a:t>— Hard </a:t>
            </a:r>
            <a:r>
              <a:rPr lang="nl-NL" sz="2000" dirty="0" err="1"/>
              <a:t>loopen</a:t>
            </a:r>
            <a:r>
              <a:rPr lang="nl-NL" sz="2000" dirty="0"/>
              <a:t>. </a:t>
            </a:r>
            <a:r>
              <a:rPr lang="nl-NL" sz="2000" i="1" dirty="0"/>
              <a:t>Zie</a:t>
            </a:r>
            <a:endParaRPr lang="nl-BE" sz="2000" dirty="0"/>
          </a:p>
          <a:p>
            <a:pPr marL="109728" indent="0">
              <a:buNone/>
            </a:pPr>
            <a:r>
              <a:rPr lang="nl-NL" sz="2000" i="1" dirty="0"/>
              <a:t>ze mor </a:t>
            </a:r>
            <a:r>
              <a:rPr lang="nl-NL" sz="2000" i="1" dirty="0" err="1"/>
              <a:t>a'krabben</a:t>
            </a:r>
            <a:r>
              <a:rPr lang="nl-NL" sz="2000" i="1" dirty="0"/>
              <a:t>! </a:t>
            </a:r>
            <a:r>
              <a:rPr lang="nl-NL" sz="2000" i="1" dirty="0" err="1"/>
              <a:t>A'gekra</a:t>
            </a:r>
            <a:r>
              <a:rPr lang="nl-NL" sz="2000" i="1" dirty="0" err="1">
                <a:solidFill>
                  <a:srgbClr val="FF0000"/>
                </a:solidFill>
              </a:rPr>
              <a:t>l</a:t>
            </a:r>
            <a:r>
              <a:rPr lang="nl-NL" sz="2000" i="1" dirty="0">
                <a:solidFill>
                  <a:srgbClr val="FF0000"/>
                </a:solidFill>
              </a:rPr>
              <a:t>(</a:t>
            </a:r>
            <a:r>
              <a:rPr lang="nl-NL" sz="2000" i="1" dirty="0"/>
              <a:t>d) kommen.</a:t>
            </a:r>
            <a:endParaRPr lang="nl-BE" sz="2000" dirty="0"/>
          </a:p>
          <a:p>
            <a:pPr marL="109728" indent="0">
              <a:buNone/>
            </a:pPr>
            <a:r>
              <a:rPr lang="nl-NL" sz="2000" b="1" dirty="0" err="1"/>
              <a:t>Aankrijen</a:t>
            </a:r>
            <a:r>
              <a:rPr lang="nl-NL" sz="2000" b="1" dirty="0"/>
              <a:t>, </a:t>
            </a:r>
            <a:r>
              <a:rPr lang="nl-NL" sz="2000" dirty="0"/>
              <a:t>ww. Zie AANKRIJGEN.</a:t>
            </a:r>
            <a:endParaRPr lang="nl-BE" sz="2000" dirty="0"/>
          </a:p>
          <a:p>
            <a:pPr marL="109728" indent="0">
              <a:buNone/>
            </a:pPr>
            <a:r>
              <a:rPr lang="nl-NL" sz="2000" b="1" dirty="0"/>
              <a:t>Aankrijgen </a:t>
            </a:r>
            <a:r>
              <a:rPr lang="nl-NL" sz="2000" dirty="0"/>
              <a:t>(</a:t>
            </a:r>
            <a:r>
              <a:rPr lang="nl-NL" sz="2000" dirty="0" err="1"/>
              <a:t>uitspr</a:t>
            </a:r>
            <a:r>
              <a:rPr lang="nl-NL" sz="2000" dirty="0"/>
              <a:t>. </a:t>
            </a:r>
            <a:r>
              <a:rPr lang="nl-NL" sz="2000" i="1" dirty="0" err="1">
                <a:solidFill>
                  <a:srgbClr val="FF0000"/>
                </a:solidFill>
              </a:rPr>
              <a:t>a'krj</a:t>
            </a:r>
            <a:r>
              <a:rPr lang="nl-NL" sz="2000" i="1" dirty="0">
                <a:solidFill>
                  <a:srgbClr val="FF0000"/>
                </a:solidFill>
              </a:rPr>
              <a:t>(g)^n</a:t>
            </a:r>
            <a:r>
              <a:rPr lang="nl-NL" sz="2000" i="1" dirty="0"/>
              <a:t>), </a:t>
            </a:r>
            <a:r>
              <a:rPr lang="nl-NL" sz="2000" dirty="0"/>
              <a:t>bedr. st. ww.</a:t>
            </a:r>
            <a:endParaRPr lang="nl-BE" sz="2000" dirty="0"/>
          </a:p>
          <a:p>
            <a:pPr marL="109728" indent="0">
              <a:buNone/>
            </a:pPr>
            <a:r>
              <a:rPr lang="nl-NL" sz="2000" dirty="0"/>
              <a:t>In brand krijgen. CV.</a:t>
            </a:r>
            <a:endParaRPr lang="nl-BE" sz="2000" dirty="0"/>
          </a:p>
          <a:p>
            <a:pPr marL="109728" indent="0">
              <a:buNone/>
            </a:pPr>
            <a:r>
              <a:rPr lang="nl-NL" sz="2000" b="1" dirty="0"/>
              <a:t>Aankweek </a:t>
            </a:r>
            <a:r>
              <a:rPr lang="nl-NL" sz="2000" dirty="0"/>
              <a:t>(</a:t>
            </a:r>
            <a:r>
              <a:rPr lang="nl-NL" sz="2000" dirty="0" err="1"/>
              <a:t>uitspr</a:t>
            </a:r>
            <a:r>
              <a:rPr lang="nl-NL" sz="2000" dirty="0"/>
              <a:t>. </a:t>
            </a:r>
            <a:r>
              <a:rPr lang="nl-NL" sz="2000" i="1" dirty="0" err="1"/>
              <a:t>a'</a:t>
            </a:r>
            <a:r>
              <a:rPr lang="nl-NL" sz="2000" i="1" dirty="0" err="1">
                <a:solidFill>
                  <a:srgbClr val="FF0000"/>
                </a:solidFill>
              </a:rPr>
              <a:t>kwcek</a:t>
            </a:r>
            <a:r>
              <a:rPr lang="nl-NL" sz="2000" i="1" dirty="0"/>
              <a:t>), </a:t>
            </a:r>
            <a:r>
              <a:rPr lang="nl-NL" sz="2000" dirty="0"/>
              <a:t>m. Zonder mv.</a:t>
            </a:r>
            <a:endParaRPr lang="nl-BE" sz="2000" dirty="0"/>
          </a:p>
          <a:p>
            <a:pPr marL="109728" indent="0">
              <a:buNone/>
            </a:pPr>
            <a:r>
              <a:rPr lang="nl-NL" sz="2000" dirty="0"/>
              <a:t>Het </a:t>
            </a:r>
            <a:r>
              <a:rPr lang="nl-NL" sz="2000" dirty="0" err="1"/>
              <a:t>aankweeken</a:t>
            </a:r>
            <a:r>
              <a:rPr lang="nl-NL" sz="2000" dirty="0"/>
              <a:t>. DB. — Het aangekweekte. DB.</a:t>
            </a:r>
            <a:endParaRPr lang="nl-BE" sz="2000" dirty="0"/>
          </a:p>
          <a:p>
            <a:pPr marL="109728" indent="0">
              <a:buNone/>
            </a:pPr>
            <a:r>
              <a:rPr lang="nl-NL" sz="2000" b="1" dirty="0" err="1"/>
              <a:t>Aanlaadsele</a:t>
            </a:r>
            <a:r>
              <a:rPr lang="nl-NL" sz="2000" b="1" dirty="0"/>
              <a:t> </a:t>
            </a:r>
            <a:r>
              <a:rPr lang="nl-NL" sz="2000" dirty="0"/>
              <a:t>(</a:t>
            </a:r>
            <a:r>
              <a:rPr lang="nl-NL" sz="2000" dirty="0" err="1"/>
              <a:t>uitspr</a:t>
            </a:r>
            <a:r>
              <a:rPr lang="nl-NL" sz="2000" dirty="0"/>
              <a:t>. </a:t>
            </a:r>
            <a:r>
              <a:rPr lang="nl-NL" sz="2000" i="1" dirty="0" err="1">
                <a:solidFill>
                  <a:srgbClr val="FF0000"/>
                </a:solidFill>
              </a:rPr>
              <a:t>a'laatsjfo</a:t>
            </a:r>
            <a:r>
              <a:rPr lang="nl-NL" sz="2000" i="1" dirty="0">
                <a:solidFill>
                  <a:srgbClr val="FF0000"/>
                </a:solidFill>
              </a:rPr>
              <a:t>)</a:t>
            </a:r>
            <a:r>
              <a:rPr lang="nl-NL" sz="2000" i="1" dirty="0"/>
              <a:t>, </a:t>
            </a:r>
            <a:r>
              <a:rPr lang="nl-NL" sz="2000" dirty="0"/>
              <a:t>o. Zonder mv.</a:t>
            </a:r>
            <a:endParaRPr lang="nl-BE" sz="2000" dirty="0"/>
          </a:p>
          <a:p>
            <a:pPr marL="109728" indent="0">
              <a:buNone/>
            </a:pPr>
            <a:r>
              <a:rPr lang="nl-NL" sz="2000" dirty="0"/>
              <a:t>Het bezinksel op de binnenwanden van een vat,</a:t>
            </a:r>
            <a:endParaRPr lang="nl-BE" sz="2000" dirty="0"/>
          </a:p>
          <a:p>
            <a:pPr marL="109728" indent="0">
              <a:buNone/>
            </a:pPr>
            <a:r>
              <a:rPr lang="nl-NL" sz="2000" dirty="0"/>
              <a:t>een </a:t>
            </a:r>
            <a:r>
              <a:rPr lang="nl-NL" sz="2000" dirty="0" err="1"/>
              <a:t>flesch</a:t>
            </a:r>
            <a:r>
              <a:rPr lang="nl-NL" sz="2000" dirty="0"/>
              <a:t>, enz. </a:t>
            </a:r>
            <a:r>
              <a:rPr lang="nl-NL" sz="2000" dirty="0">
                <a:solidFill>
                  <a:srgbClr val="FF0000"/>
                </a:solidFill>
              </a:rPr>
              <a:t>' / </a:t>
            </a:r>
            <a:r>
              <a:rPr lang="nl-NL" sz="2000" i="1" dirty="0"/>
              <a:t>Es </a:t>
            </a:r>
            <a:r>
              <a:rPr lang="nl-NL" sz="2000" i="1" dirty="0" err="1">
                <a:solidFill>
                  <a:srgbClr val="FF0000"/>
                </a:solidFill>
              </a:rPr>
              <a:t>auwc</a:t>
            </a:r>
            <a:r>
              <a:rPr lang="nl-NL" sz="2000" i="1" dirty="0">
                <a:solidFill>
                  <a:srgbClr val="FF0000"/>
                </a:solidFill>
              </a:rPr>
              <a:t> </a:t>
            </a:r>
            <a:r>
              <a:rPr lang="nl-NL" sz="2000" i="1" dirty="0"/>
              <a:t>wijn, 'k zie veel</a:t>
            </a:r>
            <a:endParaRPr lang="nl-BE" sz="2000" dirty="0"/>
          </a:p>
          <a:p>
            <a:pPr marL="109728" indent="0">
              <a:buNone/>
            </a:pPr>
            <a:r>
              <a:rPr lang="nl-NL" sz="2000" i="1" dirty="0" err="1"/>
              <a:t>a'laadsele</a:t>
            </a:r>
            <a:r>
              <a:rPr lang="nl-NL" sz="2000" i="1" dirty="0"/>
              <a:t> </a:t>
            </a:r>
            <a:r>
              <a:rPr lang="nl-NL" sz="2000" i="1" dirty="0">
                <a:solidFill>
                  <a:srgbClr val="FF0000"/>
                </a:solidFill>
              </a:rPr>
              <a:t>va m</a:t>
            </a:r>
            <a:r>
              <a:rPr lang="nl-NL" sz="2000" i="1" dirty="0"/>
              <a:t> binnen op de </a:t>
            </a:r>
            <a:r>
              <a:rPr lang="nl-NL" sz="2000" i="1" dirty="0" err="1">
                <a:solidFill>
                  <a:srgbClr val="FF0000"/>
                </a:solidFill>
              </a:rPr>
              <a:t>Jlcsschc</a:t>
            </a:r>
            <a:r>
              <a:rPr lang="nl-NL" sz="2000" i="1" dirty="0"/>
              <a:t>. </a:t>
            </a:r>
            <a:r>
              <a:rPr lang="nl-NL" sz="2000" dirty="0"/>
              <a:t>J. — Ook</a:t>
            </a:r>
            <a:endParaRPr lang="nl-BE" sz="2000" dirty="0"/>
          </a:p>
          <a:p>
            <a:pPr marL="109728" indent="0">
              <a:buNone/>
            </a:pPr>
            <a:r>
              <a:rPr lang="nl-NL" sz="2000" dirty="0"/>
              <a:t>van de tanden. SCH. </a:t>
            </a:r>
            <a:r>
              <a:rPr lang="nl-NL" sz="2000" i="1" dirty="0"/>
              <a:t>{Bijv</a:t>
            </a:r>
            <a:r>
              <a:rPr lang="nl-NL" sz="2000" i="1" dirty="0" smtClean="0"/>
              <a:t>.)</a:t>
            </a:r>
            <a:endParaRPr lang="nl-BE" sz="20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4294967295"/>
          </p:nvPr>
        </p:nvSpPr>
        <p:spPr>
          <a:xfrm>
            <a:off x="7740352" y="5301208"/>
            <a:ext cx="792088" cy="792088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74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>
                <a:solidFill>
                  <a:srgbClr val="FF0000"/>
                </a:solidFill>
              </a:rPr>
              <a:t>' / </a:t>
            </a:r>
            <a:r>
              <a:rPr lang="nl-NL" i="1" dirty="0"/>
              <a:t>Es </a:t>
            </a:r>
            <a:r>
              <a:rPr lang="nl-NL" i="1" dirty="0" err="1">
                <a:solidFill>
                  <a:srgbClr val="FF0000"/>
                </a:solidFill>
              </a:rPr>
              <a:t>auwc</a:t>
            </a:r>
            <a:r>
              <a:rPr lang="nl-NL" i="1" dirty="0">
                <a:solidFill>
                  <a:srgbClr val="FF0000"/>
                </a:solidFill>
              </a:rPr>
              <a:t> </a:t>
            </a:r>
            <a:r>
              <a:rPr lang="nl-NL" i="1" dirty="0"/>
              <a:t>wijn, 'k zie veel</a:t>
            </a:r>
            <a:endParaRPr lang="nl-BE" dirty="0"/>
          </a:p>
          <a:p>
            <a:pPr marL="109728" indent="0">
              <a:buNone/>
            </a:pPr>
            <a:r>
              <a:rPr lang="nl-NL" i="1" dirty="0" err="1"/>
              <a:t>a'laadsele</a:t>
            </a:r>
            <a:r>
              <a:rPr lang="nl-NL" i="1" dirty="0"/>
              <a:t> </a:t>
            </a:r>
            <a:r>
              <a:rPr lang="nl-NL" i="1" dirty="0">
                <a:solidFill>
                  <a:srgbClr val="FF0000"/>
                </a:solidFill>
              </a:rPr>
              <a:t>va m</a:t>
            </a:r>
            <a:r>
              <a:rPr lang="nl-NL" i="1" dirty="0"/>
              <a:t> binnen op de </a:t>
            </a:r>
            <a:r>
              <a:rPr lang="nl-NL" i="1" dirty="0" err="1">
                <a:solidFill>
                  <a:srgbClr val="FF0000"/>
                </a:solidFill>
              </a:rPr>
              <a:t>Jlcsschc</a:t>
            </a:r>
            <a:r>
              <a:rPr lang="nl-NL" i="1" dirty="0"/>
              <a:t>. </a:t>
            </a:r>
            <a:r>
              <a:rPr lang="nl-NL" dirty="0"/>
              <a:t>J. — Ook</a:t>
            </a:r>
            <a:endParaRPr lang="nl-BE" dirty="0"/>
          </a:p>
          <a:p>
            <a:pPr marL="109728" indent="0">
              <a:buNone/>
            </a:pPr>
            <a:r>
              <a:rPr lang="nl-NL" dirty="0"/>
              <a:t>van de tanden. SCH. </a:t>
            </a:r>
            <a:r>
              <a:rPr lang="nl-NL" i="1" dirty="0"/>
              <a:t>{Bijv</a:t>
            </a:r>
            <a:r>
              <a:rPr lang="nl-NL" i="1" dirty="0" smtClean="0"/>
              <a:t>.)</a:t>
            </a:r>
          </a:p>
          <a:p>
            <a:pPr marL="109728" indent="0">
              <a:buNone/>
            </a:pPr>
            <a:endParaRPr lang="nl-NL" i="1" dirty="0" smtClean="0"/>
          </a:p>
          <a:p>
            <a:pPr marL="109728" indent="0">
              <a:buNone/>
            </a:pPr>
            <a:r>
              <a:rPr lang="nl-NL" dirty="0" smtClean="0"/>
              <a:t>Moet worden</a:t>
            </a:r>
          </a:p>
          <a:p>
            <a:pPr marL="109728" indent="0">
              <a:buNone/>
            </a:pPr>
            <a:endParaRPr lang="nl-NL" i="1" dirty="0"/>
          </a:p>
          <a:p>
            <a:pPr marL="109728" indent="0">
              <a:buNone/>
            </a:pPr>
            <a:r>
              <a:rPr lang="nl-NL" dirty="0" smtClean="0">
                <a:solidFill>
                  <a:schemeClr val="accent6"/>
                </a:solidFill>
              </a:rPr>
              <a:t>‘ t </a:t>
            </a:r>
            <a:r>
              <a:rPr lang="nl-NL" i="1" dirty="0"/>
              <a:t>Es </a:t>
            </a:r>
            <a:r>
              <a:rPr lang="nl-NL" i="1" dirty="0" err="1" smtClean="0">
                <a:solidFill>
                  <a:srgbClr val="FF0000"/>
                </a:solidFill>
              </a:rPr>
              <a:t>auw</a:t>
            </a:r>
            <a:r>
              <a:rPr lang="nl-NL" i="1" dirty="0" err="1" smtClean="0">
                <a:solidFill>
                  <a:schemeClr val="accent6"/>
                </a:solidFill>
              </a:rPr>
              <a:t>e</a:t>
            </a:r>
            <a:r>
              <a:rPr lang="nl-NL" i="1" dirty="0" smtClean="0">
                <a:solidFill>
                  <a:srgbClr val="FF0000"/>
                </a:solidFill>
              </a:rPr>
              <a:t> </a:t>
            </a:r>
            <a:r>
              <a:rPr lang="nl-NL" i="1" dirty="0"/>
              <a:t>wijn, 'k zie veel</a:t>
            </a:r>
            <a:endParaRPr lang="nl-BE" dirty="0"/>
          </a:p>
          <a:p>
            <a:pPr marL="109728" indent="0">
              <a:buNone/>
            </a:pPr>
            <a:r>
              <a:rPr lang="nl-NL" i="1" dirty="0" err="1"/>
              <a:t>a'laadsele</a:t>
            </a:r>
            <a:r>
              <a:rPr lang="nl-NL" i="1" dirty="0"/>
              <a:t> </a:t>
            </a:r>
            <a:r>
              <a:rPr lang="nl-NL" i="1" dirty="0" err="1" smtClean="0">
                <a:solidFill>
                  <a:schemeClr val="accent6"/>
                </a:solidFill>
              </a:rPr>
              <a:t>vam</a:t>
            </a:r>
            <a:r>
              <a:rPr lang="nl-NL" i="1" dirty="0" smtClean="0"/>
              <a:t> </a:t>
            </a:r>
            <a:r>
              <a:rPr lang="nl-NL" i="1" dirty="0"/>
              <a:t>binnen op de </a:t>
            </a:r>
            <a:r>
              <a:rPr lang="nl-NL" i="1" dirty="0" err="1" smtClean="0">
                <a:solidFill>
                  <a:schemeClr val="accent6"/>
                </a:solidFill>
              </a:rPr>
              <a:t>fle</a:t>
            </a:r>
            <a:r>
              <a:rPr lang="nl-NL" i="1" dirty="0" err="1" smtClean="0">
                <a:solidFill>
                  <a:srgbClr val="FF0000"/>
                </a:solidFill>
              </a:rPr>
              <a:t>ssch</a:t>
            </a:r>
            <a:r>
              <a:rPr lang="nl-NL" i="1" dirty="0" err="1" smtClean="0">
                <a:solidFill>
                  <a:schemeClr val="accent6"/>
                </a:solidFill>
              </a:rPr>
              <a:t>e</a:t>
            </a:r>
            <a:r>
              <a:rPr lang="nl-NL" i="1" dirty="0" smtClean="0"/>
              <a:t>. </a:t>
            </a:r>
            <a:r>
              <a:rPr lang="nl-NL" dirty="0"/>
              <a:t>J. — Ook</a:t>
            </a:r>
            <a:endParaRPr lang="nl-BE" dirty="0"/>
          </a:p>
          <a:p>
            <a:pPr marL="109728" indent="0">
              <a:buNone/>
            </a:pPr>
            <a:r>
              <a:rPr lang="nl-NL" dirty="0"/>
              <a:t>van de tanden. SCH. </a:t>
            </a:r>
            <a:r>
              <a:rPr lang="nl-NL" i="1" dirty="0"/>
              <a:t>{Bijv.)</a:t>
            </a:r>
            <a:endParaRPr lang="nl-BE" dirty="0"/>
          </a:p>
          <a:p>
            <a:pPr marL="109728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91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752"/>
          </a:xfrm>
        </p:spPr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94573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nl-NL" b="1" dirty="0" err="1" smtClean="0"/>
              <a:t>Aalkuipe</a:t>
            </a:r>
            <a:r>
              <a:rPr lang="nl-NL" b="1" dirty="0"/>
              <a:t>, </a:t>
            </a:r>
            <a:r>
              <a:rPr lang="nl-NL" dirty="0"/>
              <a:t>vr. Zie ZEEKKUIPE.</a:t>
            </a:r>
            <a:r>
              <a:rPr lang="nl-NL" b="1" dirty="0"/>
              <a:t>   </a:t>
            </a:r>
            <a:endParaRPr lang="nl-BE" dirty="0"/>
          </a:p>
          <a:p>
            <a:pPr marL="109728" indent="0">
              <a:buNone/>
            </a:pPr>
            <a:endParaRPr lang="nl-BE" dirty="0"/>
          </a:p>
          <a:p>
            <a:pPr marL="109728" indent="0">
              <a:buNone/>
            </a:pPr>
            <a:r>
              <a:rPr lang="nl-NL" b="1" dirty="0"/>
              <a:t>Aalmoes, </a:t>
            </a:r>
            <a:r>
              <a:rPr lang="nl-NL" dirty="0"/>
              <a:t>vr. mv. </a:t>
            </a:r>
            <a:r>
              <a:rPr lang="nl-NL" i="1" dirty="0" err="1"/>
              <a:t>aalmoesen</a:t>
            </a:r>
            <a:r>
              <a:rPr lang="nl-NL" i="1" dirty="0"/>
              <a:t>. </a:t>
            </a:r>
            <a:r>
              <a:rPr lang="nl-NL" dirty="0"/>
              <a:t>Daarnaast ALEMOESE. Aalmoes. DB. — </a:t>
            </a:r>
            <a:r>
              <a:rPr lang="nl-NL" i="1" dirty="0"/>
              <a:t>Om zijn </a:t>
            </a:r>
            <a:r>
              <a:rPr lang="nl-NL" i="1" dirty="0" err="1" smtClean="0"/>
              <a:t>aalmoese</a:t>
            </a:r>
            <a:r>
              <a:rPr lang="nl-NL" i="1" dirty="0" smtClean="0"/>
              <a:t> gaan, </a:t>
            </a:r>
            <a:r>
              <a:rPr lang="nl-NL" dirty="0" smtClean="0"/>
              <a:t>bedelen</a:t>
            </a:r>
            <a:r>
              <a:rPr lang="nl-NL" dirty="0"/>
              <a:t>. </a:t>
            </a:r>
            <a:r>
              <a:rPr lang="nl-NL" i="1" dirty="0" err="1"/>
              <a:t>Hie</a:t>
            </a:r>
            <a:r>
              <a:rPr lang="nl-NL" i="1" dirty="0"/>
              <a:t> zal nog om zijn </a:t>
            </a:r>
            <a:r>
              <a:rPr lang="nl-NL" i="1" dirty="0" err="1"/>
              <a:t>aalmoese</a:t>
            </a:r>
            <a:r>
              <a:rPr lang="nl-NL" i="1" dirty="0"/>
              <a:t> gaan.</a:t>
            </a:r>
            <a:r>
              <a:rPr lang="nl-NL" b="1" dirty="0"/>
              <a:t>   </a:t>
            </a:r>
            <a:endParaRPr lang="nl-BE" dirty="0"/>
          </a:p>
          <a:p>
            <a:endParaRPr lang="nl-BE" dirty="0"/>
          </a:p>
          <a:p>
            <a:pPr marL="109728" indent="0">
              <a:buNone/>
            </a:pPr>
            <a:r>
              <a:rPr lang="nl-NL" b="1" dirty="0" err="1"/>
              <a:t>Aamvijl</a:t>
            </a:r>
            <a:r>
              <a:rPr lang="nl-NL" b="1" dirty="0"/>
              <a:t> </a:t>
            </a:r>
            <a:r>
              <a:rPr lang="nl-NL" dirty="0"/>
              <a:t>(</a:t>
            </a:r>
            <a:r>
              <a:rPr lang="nl-NL" dirty="0" err="1"/>
              <a:t>uitspr</a:t>
            </a:r>
            <a:r>
              <a:rPr lang="nl-NL" dirty="0"/>
              <a:t>. </a:t>
            </a:r>
            <a:r>
              <a:rPr lang="nl-NL" i="1" dirty="0" err="1"/>
              <a:t>oomvijl</a:t>
            </a:r>
            <a:r>
              <a:rPr lang="nl-NL" i="1" dirty="0"/>
              <a:t> </a:t>
            </a:r>
            <a:r>
              <a:rPr lang="nl-NL" dirty="0"/>
              <a:t>met zachtlange </a:t>
            </a:r>
            <a:r>
              <a:rPr lang="nl-NL" i="1" dirty="0"/>
              <a:t>o), </a:t>
            </a:r>
            <a:r>
              <a:rPr lang="nl-NL" dirty="0"/>
              <a:t>m.(niet o.) Mv. </a:t>
            </a:r>
            <a:r>
              <a:rPr lang="nl-NL" i="1" dirty="0" err="1" smtClean="0"/>
              <a:t>oomvyls</a:t>
            </a:r>
            <a:r>
              <a:rPr lang="nl-NL" i="1" dirty="0"/>
              <a:t>. </a:t>
            </a:r>
            <a:r>
              <a:rPr lang="nl-NL" dirty="0"/>
              <a:t> Aanbeeld. </a:t>
            </a:r>
            <a:r>
              <a:rPr lang="nl-NL" dirty="0" err="1"/>
              <a:t>Vg</a:t>
            </a:r>
            <a:r>
              <a:rPr lang="nl-NL" dirty="0"/>
              <a:t>. Eng. </a:t>
            </a:r>
            <a:r>
              <a:rPr lang="nl-NL" i="1" dirty="0" err="1"/>
              <a:t>anvil</a:t>
            </a:r>
            <a:r>
              <a:rPr lang="nl-NL" i="1" dirty="0"/>
              <a:t>,</a:t>
            </a:r>
            <a:r>
              <a:rPr lang="nl-NL" dirty="0"/>
              <a:t> Ags. </a:t>
            </a:r>
            <a:r>
              <a:rPr lang="nl-NL" i="1" dirty="0" err="1"/>
              <a:t>anfilt</a:t>
            </a:r>
            <a:r>
              <a:rPr lang="nl-NL" i="1" dirty="0"/>
              <a:t>. Zie </a:t>
            </a:r>
            <a:r>
              <a:rPr lang="nl-NL" dirty="0"/>
              <a:t>FR. VERC. </a:t>
            </a:r>
            <a:r>
              <a:rPr lang="nl-NL" i="1" dirty="0"/>
              <a:t>Ned. </a:t>
            </a:r>
            <a:r>
              <a:rPr lang="nl-NL" i="1" dirty="0" err="1"/>
              <a:t>Wdb</a:t>
            </a:r>
            <a:r>
              <a:rPr lang="nl-NL" i="1" dirty="0"/>
              <a:t>.</a:t>
            </a:r>
            <a:r>
              <a:rPr lang="nl-NL" b="1" dirty="0"/>
              <a:t>   </a:t>
            </a:r>
            <a:endParaRPr lang="nl-BE" dirty="0"/>
          </a:p>
          <a:p>
            <a:pPr marL="109728" indent="0">
              <a:buNone/>
            </a:pPr>
            <a:r>
              <a:rPr lang="nl-NL" dirty="0"/>
              <a:t> </a:t>
            </a:r>
            <a:endParaRPr lang="nl-BE" dirty="0"/>
          </a:p>
          <a:p>
            <a:pPr marL="109728" indent="0">
              <a:buNone/>
            </a:pPr>
            <a:r>
              <a:rPr lang="nl-NL" b="1" dirty="0" err="1"/>
              <a:t>Aamvijlbeetel</a:t>
            </a:r>
            <a:r>
              <a:rPr lang="nl-NL" b="1" dirty="0"/>
              <a:t> </a:t>
            </a:r>
            <a:r>
              <a:rPr lang="nl-NL" dirty="0" smtClean="0"/>
              <a:t>of </a:t>
            </a:r>
            <a:r>
              <a:rPr lang="nl-NL" dirty="0" err="1" smtClean="0"/>
              <a:t>uitspr</a:t>
            </a:r>
            <a:r>
              <a:rPr lang="nl-NL" dirty="0"/>
              <a:t>.</a:t>
            </a:r>
            <a:r>
              <a:rPr lang="nl-NL" b="1" dirty="0"/>
              <a:t> </a:t>
            </a:r>
            <a:r>
              <a:rPr lang="nl-NL" i="1" dirty="0" err="1" smtClean="0"/>
              <a:t>oomvylbeetol</a:t>
            </a:r>
            <a:r>
              <a:rPr lang="nl-NL" i="1" dirty="0" smtClean="0"/>
              <a:t> </a:t>
            </a:r>
            <a:r>
              <a:rPr lang="nl-NL" dirty="0"/>
              <a:t>met </a:t>
            </a:r>
            <a:r>
              <a:rPr lang="nl-NL" dirty="0" smtClean="0"/>
              <a:t>zachtlange </a:t>
            </a:r>
            <a:r>
              <a:rPr lang="nl-NL" i="1" dirty="0" smtClean="0"/>
              <a:t>o</a:t>
            </a:r>
            <a:r>
              <a:rPr lang="nl-NL" i="1" dirty="0"/>
              <a:t>), </a:t>
            </a:r>
            <a:r>
              <a:rPr lang="nl-NL" dirty="0"/>
              <a:t>m. Beitel die boven in een opening </a:t>
            </a:r>
            <a:r>
              <a:rPr lang="nl-NL" dirty="0" smtClean="0"/>
              <a:t>van het </a:t>
            </a:r>
            <a:r>
              <a:rPr lang="nl-NL" dirty="0"/>
              <a:t>aanbeeld gestoken wordt en dient om ijzer afte houwen. Zie VUYLST. </a:t>
            </a:r>
            <a:r>
              <a:rPr lang="nl-NL" i="1" dirty="0"/>
              <a:t> </a:t>
            </a:r>
            <a:r>
              <a:rPr lang="nl-NL" i="1" dirty="0" err="1"/>
              <a:t>Amb</a:t>
            </a:r>
            <a:r>
              <a:rPr lang="nl-NL" i="1" dirty="0"/>
              <a:t>. </a:t>
            </a:r>
            <a:r>
              <a:rPr lang="nl-NL" i="1" dirty="0" smtClean="0"/>
              <a:t>Smid</a:t>
            </a:r>
            <a:r>
              <a:rPr lang="nl-NL" i="1" dirty="0"/>
              <a:t>, </a:t>
            </a:r>
            <a:r>
              <a:rPr lang="nl-NL" dirty="0"/>
              <a:t>i. v. AAMBEELDBEITEL.</a:t>
            </a:r>
            <a:r>
              <a:rPr lang="nl-NL" b="1" dirty="0"/>
              <a:t>  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65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		V</a:t>
            </a:r>
            <a:r>
              <a:rPr lang="nl-BE" dirty="0" smtClean="0"/>
              <a:t>ernederlandsing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= het omzetten van een in dialect geschreven woord in hetzelfde woord maar met Nederlandse klanken</a:t>
            </a:r>
          </a:p>
          <a:p>
            <a:pPr lvl="1"/>
            <a:r>
              <a:rPr lang="nl-BE" dirty="0" err="1" smtClean="0"/>
              <a:t>loopen</a:t>
            </a:r>
            <a:r>
              <a:rPr lang="nl-BE" dirty="0" smtClean="0"/>
              <a:t> </a:t>
            </a:r>
            <a:r>
              <a:rPr lang="nl-BE" dirty="0" smtClean="0">
                <a:sym typeface="Wingdings" pitchFamily="2" charset="2"/>
              </a:rPr>
              <a:t> lopen</a:t>
            </a:r>
            <a:endParaRPr lang="nl-BE" dirty="0" smtClean="0"/>
          </a:p>
          <a:p>
            <a:pPr lvl="1"/>
            <a:r>
              <a:rPr lang="nl-BE" dirty="0" err="1" smtClean="0"/>
              <a:t>diek</a:t>
            </a:r>
            <a:r>
              <a:rPr lang="nl-BE" dirty="0" smtClean="0"/>
              <a:t> </a:t>
            </a:r>
            <a:r>
              <a:rPr lang="nl-BE" dirty="0" smtClean="0">
                <a:sym typeface="Wingdings" pitchFamily="2" charset="2"/>
              </a:rPr>
              <a:t> dijk</a:t>
            </a:r>
          </a:p>
          <a:p>
            <a:pPr lvl="1"/>
            <a:r>
              <a:rPr lang="nl-BE" dirty="0" err="1" smtClean="0">
                <a:sym typeface="Wingdings" pitchFamily="2" charset="2"/>
              </a:rPr>
              <a:t>veugel</a:t>
            </a:r>
            <a:r>
              <a:rPr lang="nl-BE" dirty="0" smtClean="0">
                <a:sym typeface="Wingdings" pitchFamily="2" charset="2"/>
              </a:rPr>
              <a:t>  vogel</a:t>
            </a:r>
          </a:p>
          <a:p>
            <a:pPr lvl="1"/>
            <a:r>
              <a:rPr lang="nl-BE" dirty="0" err="1" smtClean="0">
                <a:sym typeface="Wingdings" pitchFamily="2" charset="2"/>
              </a:rPr>
              <a:t>bieën</a:t>
            </a:r>
            <a:r>
              <a:rPr lang="nl-BE" dirty="0" smtClean="0">
                <a:sym typeface="Wingdings" pitchFamily="2" charset="2"/>
              </a:rPr>
              <a:t>  been</a:t>
            </a:r>
          </a:p>
          <a:p>
            <a:pPr lvl="1"/>
            <a:r>
              <a:rPr lang="nl-BE" dirty="0" err="1" smtClean="0">
                <a:sym typeface="Wingdings" pitchFamily="2" charset="2"/>
              </a:rPr>
              <a:t>luuëpm</a:t>
            </a:r>
            <a:r>
              <a:rPr lang="nl-BE" dirty="0" smtClean="0">
                <a:sym typeface="Wingdings" pitchFamily="2" charset="2"/>
              </a:rPr>
              <a:t>  lopen</a:t>
            </a:r>
          </a:p>
          <a:p>
            <a:pPr lvl="1"/>
            <a:r>
              <a:rPr lang="nl-NL" dirty="0" err="1" smtClean="0"/>
              <a:t>ælekapæle</a:t>
            </a:r>
            <a:r>
              <a:rPr lang="nl-NL" dirty="0" smtClean="0"/>
              <a:t>  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>
                <a:sym typeface="Wingdings" pitchFamily="2" charset="2"/>
              </a:rPr>
              <a:t>ellekapel, </a:t>
            </a:r>
            <a:r>
              <a:rPr lang="nl-NL" dirty="0" smtClean="0">
                <a:sym typeface="Wingdings" pitchFamily="2" charset="2"/>
              </a:rPr>
              <a:t>hellekapel</a:t>
            </a:r>
            <a:endParaRPr lang="nl-NL" dirty="0" smtClean="0">
              <a:sym typeface="Wingdings" pitchFamily="2" charset="2"/>
            </a:endParaRPr>
          </a:p>
          <a:p>
            <a:pPr lvl="2"/>
            <a:r>
              <a:rPr lang="nl-BE" dirty="0" smtClean="0">
                <a:sym typeface="Wingdings" pitchFamily="2" charset="2"/>
              </a:rPr>
              <a:t>= zoals het in het Nederlands zou geschreven worden als het woord in het Nederlands zou bestaan of bestaat</a:t>
            </a:r>
          </a:p>
          <a:p>
            <a:pPr lvl="1"/>
            <a:endParaRPr lang="nl-BE" dirty="0" smtClean="0">
              <a:sym typeface="Wingdings" pitchFamily="2" charset="2"/>
            </a:endParaRPr>
          </a:p>
          <a:p>
            <a:pPr lvl="1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 van Variaties vzw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Het ondersteunen, stimuleren en coördineren van de 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vrijwilligerswerking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het verzamelen en ontsluiten van publicaties, opnames, 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onderzoeksresultaten 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en bestaand bronnenmateriaal;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het onder de aandacht brengen van de dialecten in Vlaanderen;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het stimuleren en ondersteunen van het onderzoek naar taalvariatie in Vlaanderen.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		AN-zoekterm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 de mate van het mogelijke een AN woord (soms een korte omschrijving)</a:t>
            </a:r>
          </a:p>
          <a:p>
            <a:r>
              <a:rPr lang="nl-BE" dirty="0" smtClean="0"/>
              <a:t>Kan verschillen van het woord in het woordenboek</a:t>
            </a:r>
          </a:p>
          <a:p>
            <a:pPr lvl="1"/>
            <a:r>
              <a:rPr lang="nl-NL" dirty="0" err="1" smtClean="0"/>
              <a:t>ælekapæle</a:t>
            </a:r>
            <a:r>
              <a:rPr lang="nl-NL" dirty="0" smtClean="0"/>
              <a:t>  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err="1" smtClean="0">
                <a:sym typeface="Wingdings" pitchFamily="2" charset="2"/>
              </a:rPr>
              <a:t>ellekapel</a:t>
            </a:r>
            <a:r>
              <a:rPr lang="nl-NL" dirty="0" smtClean="0">
                <a:sym typeface="Wingdings" pitchFamily="2" charset="2"/>
              </a:rPr>
              <a:t>  vlinder</a:t>
            </a:r>
          </a:p>
          <a:p>
            <a:pPr lvl="1"/>
            <a:r>
              <a:rPr lang="nl-BE" dirty="0" err="1" smtClean="0">
                <a:sym typeface="Wingdings" pitchFamily="2" charset="2"/>
              </a:rPr>
              <a:t>diek</a:t>
            </a:r>
            <a:r>
              <a:rPr lang="nl-BE" dirty="0" smtClean="0">
                <a:sym typeface="Wingdings" pitchFamily="2" charset="2"/>
              </a:rPr>
              <a:t>  dijk  gracht</a:t>
            </a:r>
          </a:p>
          <a:p>
            <a:pPr lvl="1"/>
            <a:r>
              <a:rPr lang="nl-BE" dirty="0" err="1" smtClean="0">
                <a:sym typeface="Wingdings" pitchFamily="2" charset="2"/>
              </a:rPr>
              <a:t>Mottevijver</a:t>
            </a:r>
            <a:r>
              <a:rPr lang="nl-BE" dirty="0" smtClean="0">
                <a:sym typeface="Wingdings" pitchFamily="2" charset="2"/>
              </a:rPr>
              <a:t>  </a:t>
            </a:r>
            <a:r>
              <a:rPr lang="nl-BE" dirty="0" err="1" smtClean="0">
                <a:sym typeface="Wingdings" pitchFamily="2" charset="2"/>
              </a:rPr>
              <a:t>mottevijver</a:t>
            </a:r>
            <a:r>
              <a:rPr lang="nl-BE" dirty="0" smtClean="0">
                <a:sym typeface="Wingdings" pitchFamily="2" charset="2"/>
              </a:rPr>
              <a:t>  vlinder</a:t>
            </a:r>
          </a:p>
          <a:p>
            <a:pPr lvl="1"/>
            <a:r>
              <a:rPr lang="nl-BE" dirty="0" err="1" smtClean="0">
                <a:sym typeface="Wingdings" pitchFamily="2" charset="2"/>
              </a:rPr>
              <a:t>Flieflaater</a:t>
            </a:r>
            <a:r>
              <a:rPr lang="nl-BE" dirty="0" smtClean="0">
                <a:sym typeface="Wingdings" pitchFamily="2" charset="2"/>
              </a:rPr>
              <a:t>  </a:t>
            </a:r>
            <a:r>
              <a:rPr lang="nl-BE" dirty="0" err="1" smtClean="0">
                <a:sym typeface="Wingdings" pitchFamily="2" charset="2"/>
              </a:rPr>
              <a:t>flieflouter</a:t>
            </a:r>
            <a:r>
              <a:rPr lang="nl-BE" dirty="0" smtClean="0">
                <a:sym typeface="Wingdings" pitchFamily="2" charset="2"/>
              </a:rPr>
              <a:t>  vlinder</a:t>
            </a:r>
          </a:p>
          <a:p>
            <a:pPr lvl="1">
              <a:buNone/>
            </a:pPr>
            <a:r>
              <a:rPr lang="nl-BE" dirty="0" smtClean="0">
                <a:sym typeface="Wingdings" pitchFamily="2" charset="2"/>
              </a:rPr>
              <a:t>		= </a:t>
            </a:r>
            <a:r>
              <a:rPr lang="nl-BE" dirty="0" err="1" smtClean="0">
                <a:sym typeface="Wingdings" pitchFamily="2" charset="2"/>
              </a:rPr>
              <a:t>AN-woorden</a:t>
            </a:r>
            <a:r>
              <a:rPr lang="nl-BE" dirty="0" smtClean="0">
                <a:sym typeface="Wingdings" pitchFamily="2" charset="2"/>
              </a:rPr>
              <a:t> waarop je kan zoeken</a:t>
            </a:r>
            <a:endParaRPr lang="nl-NL" dirty="0" smtClean="0">
              <a:sym typeface="Wingdings" pitchFamily="2" charset="2"/>
            </a:endParaRPr>
          </a:p>
          <a:p>
            <a:pPr lvl="1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		Verrijkingen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Worden ofwel toegevoegd in de database zelf (vooral de grotere woordenboeken)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Worden vooraf toegevoegd in de tekstversie (dikwijls bij kleinere woordenboeken</a:t>
            </a:r>
            <a:r>
              <a:rPr lang="nl-BE" dirty="0" smtClean="0"/>
              <a:t>) met codes</a:t>
            </a:r>
          </a:p>
          <a:p>
            <a:endParaRPr lang="nl-BE" dirty="0"/>
          </a:p>
          <a:p>
            <a:r>
              <a:rPr lang="nl-BE" dirty="0" smtClean="0"/>
              <a:t>- uitleg over de manier van werken volgt individueel of in een kleine groep</a:t>
            </a:r>
            <a:endParaRPr lang="nl-BE" dirty="0" smtClean="0"/>
          </a:p>
          <a:p>
            <a:endParaRPr lang="nl-BE" dirty="0" smtClean="0"/>
          </a:p>
          <a:p>
            <a:pPr>
              <a:buNone/>
            </a:pPr>
            <a:endParaRPr lang="nl-BE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22659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4508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77" y="4347393"/>
            <a:ext cx="4508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r>
              <a:rPr lang="nl-BE" dirty="0" smtClean="0"/>
              <a:t>Berlare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nl-BE" b="1" dirty="0" err="1"/>
              <a:t>flùtjesbier</a:t>
            </a:r>
            <a:r>
              <a:rPr lang="nl-BE" dirty="0"/>
              <a:t>  licht, weinig alcoholhoudend (tafel)bier  </a:t>
            </a:r>
          </a:p>
          <a:p>
            <a:pPr marL="109728" indent="0">
              <a:buNone/>
            </a:pPr>
            <a:r>
              <a:rPr lang="nl-BE" dirty="0"/>
              <a:t>$$fluitjesbier$$ ££licht bier££</a:t>
            </a:r>
          </a:p>
          <a:p>
            <a:endParaRPr lang="nl-BE" dirty="0"/>
          </a:p>
          <a:p>
            <a:pPr marL="109728" indent="0">
              <a:buNone/>
            </a:pPr>
            <a:r>
              <a:rPr lang="nl-BE" b="1" dirty="0" err="1"/>
              <a:t>flùtjesmelk</a:t>
            </a:r>
            <a:r>
              <a:rPr lang="nl-BE" dirty="0"/>
              <a:t>  afgeroomde melk  </a:t>
            </a:r>
          </a:p>
          <a:p>
            <a:pPr marL="109728" indent="0">
              <a:buNone/>
            </a:pPr>
            <a:r>
              <a:rPr lang="nl-BE" dirty="0"/>
              <a:t>$$fluitjesmelk$$ ££afgeroomde melk££</a:t>
            </a:r>
          </a:p>
          <a:p>
            <a:endParaRPr lang="nl-BE" dirty="0"/>
          </a:p>
          <a:p>
            <a:pPr marL="109728" indent="0">
              <a:buNone/>
            </a:pPr>
            <a:r>
              <a:rPr lang="nl-BE" b="1" dirty="0" err="1"/>
              <a:t>foel</a:t>
            </a:r>
            <a:r>
              <a:rPr lang="nl-BE" dirty="0"/>
              <a:t>  vuil spel in voetbal (&gt;Eng.: </a:t>
            </a:r>
            <a:r>
              <a:rPr lang="nl-BE" dirty="0" err="1"/>
              <a:t>foul</a:t>
            </a:r>
            <a:r>
              <a:rPr lang="nl-BE" dirty="0"/>
              <a:t>: vuil, gemeen)  </a:t>
            </a:r>
          </a:p>
          <a:p>
            <a:pPr marL="109728" indent="0">
              <a:buNone/>
            </a:pPr>
            <a:r>
              <a:rPr lang="nl-BE" dirty="0"/>
              <a:t>$$</a:t>
            </a:r>
            <a:r>
              <a:rPr lang="nl-BE" dirty="0" err="1"/>
              <a:t>foul</a:t>
            </a:r>
            <a:r>
              <a:rPr lang="nl-BE" dirty="0"/>
              <a:t>$$ ££vuil spel££</a:t>
            </a:r>
          </a:p>
          <a:p>
            <a:endParaRPr lang="nl-BE" dirty="0"/>
          </a:p>
          <a:p>
            <a:pPr marL="109728" indent="0">
              <a:buNone/>
            </a:pPr>
            <a:r>
              <a:rPr lang="nl-BE" b="1" dirty="0" err="1"/>
              <a:t>foersj</a:t>
            </a:r>
            <a:r>
              <a:rPr lang="nl-BE" dirty="0"/>
              <a:t>  vork van fiets (&gt;Fr.: </a:t>
            </a:r>
            <a:r>
              <a:rPr lang="nl-BE" dirty="0" err="1"/>
              <a:t>fourche</a:t>
            </a:r>
            <a:r>
              <a:rPr lang="nl-BE" dirty="0"/>
              <a:t>)  </a:t>
            </a:r>
          </a:p>
          <a:p>
            <a:pPr marL="109728" indent="0">
              <a:buNone/>
            </a:pPr>
            <a:r>
              <a:rPr lang="nl-BE" dirty="0"/>
              <a:t>$$</a:t>
            </a:r>
            <a:r>
              <a:rPr lang="nl-BE" dirty="0" err="1"/>
              <a:t>fourche</a:t>
            </a:r>
            <a:r>
              <a:rPr lang="nl-BE" dirty="0"/>
              <a:t>$$ ££vork££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22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problemen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Vernederlandsen - kennis van dialect;</a:t>
            </a:r>
          </a:p>
          <a:p>
            <a:r>
              <a:rPr lang="nl-NL" dirty="0" smtClean="0"/>
              <a:t>AN-zoekterm: niet altijd gemakkelijk -&gt; nu nog veel verschillen - kunnen later </a:t>
            </a:r>
            <a:r>
              <a:rPr lang="nl-NL" dirty="0" smtClean="0"/>
              <a:t>gedeeltelijk weggewerkt </a:t>
            </a:r>
            <a:r>
              <a:rPr lang="nl-NL" dirty="0" smtClean="0"/>
              <a:t>worden;</a:t>
            </a:r>
          </a:p>
          <a:p>
            <a:r>
              <a:rPr lang="nl-NL" dirty="0" smtClean="0"/>
              <a:t>werken met vrijwilligers om zoektermen toe te voegen, dus variatie - controle achteraf is nodig.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 zoeken dus vrijwilligers om: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err="1" smtClean="0"/>
              <a:t>Ingescande</a:t>
            </a:r>
            <a:r>
              <a:rPr lang="nl-BE" dirty="0" smtClean="0"/>
              <a:t> teksten na te </a:t>
            </a:r>
            <a:r>
              <a:rPr lang="nl-BE" dirty="0" smtClean="0"/>
              <a:t>lezen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nl-BE" dirty="0"/>
              <a:t>Focus op oudere woordenboeken</a:t>
            </a:r>
          </a:p>
          <a:p>
            <a:pPr lvl="2"/>
            <a:r>
              <a:rPr lang="nl-BE" dirty="0" smtClean="0"/>
              <a:t>Teirlinck</a:t>
            </a:r>
            <a:r>
              <a:rPr lang="nl-BE" dirty="0"/>
              <a:t>, </a:t>
            </a:r>
            <a:r>
              <a:rPr lang="nl-NL" i="1" dirty="0"/>
              <a:t>Zuid-</a:t>
            </a:r>
            <a:r>
              <a:rPr lang="nl-NL" i="1" dirty="0" err="1"/>
              <a:t>Oostvlaandersch</a:t>
            </a:r>
            <a:r>
              <a:rPr lang="nl-NL" i="1" dirty="0"/>
              <a:t> Idioticon</a:t>
            </a:r>
          </a:p>
          <a:p>
            <a:pPr lvl="2"/>
            <a:r>
              <a:rPr lang="nl-BE" dirty="0"/>
              <a:t>Goemans, </a:t>
            </a:r>
            <a:r>
              <a:rPr lang="nl-BE" i="1" dirty="0" err="1" smtClean="0"/>
              <a:t>Leuvensch</a:t>
            </a:r>
            <a:r>
              <a:rPr lang="nl-BE" i="1" dirty="0" smtClean="0"/>
              <a:t> Taaleigen </a:t>
            </a:r>
            <a:endParaRPr lang="nl-BE" i="1" dirty="0"/>
          </a:p>
          <a:p>
            <a:pPr lvl="2"/>
            <a:r>
              <a:rPr lang="nl-BE" dirty="0"/>
              <a:t>Rutten, </a:t>
            </a:r>
            <a:r>
              <a:rPr lang="nl-NL" i="1" dirty="0"/>
              <a:t>Bijdrage tot een </a:t>
            </a:r>
            <a:r>
              <a:rPr lang="nl-NL" i="1" dirty="0" err="1"/>
              <a:t>Haspengouwsch</a:t>
            </a:r>
            <a:r>
              <a:rPr lang="nl-NL" i="1" dirty="0"/>
              <a:t> Idioticon</a:t>
            </a:r>
          </a:p>
          <a:p>
            <a:pPr lvl="2"/>
            <a:r>
              <a:rPr lang="nl-NL" dirty="0" err="1"/>
              <a:t>Tuerlinckx</a:t>
            </a:r>
            <a:r>
              <a:rPr lang="nl-NL" dirty="0"/>
              <a:t>, </a:t>
            </a:r>
            <a:r>
              <a:rPr lang="nl-NL" i="1" dirty="0"/>
              <a:t>Bijdrage tot een </a:t>
            </a:r>
            <a:r>
              <a:rPr lang="nl-NL" i="1" dirty="0" err="1"/>
              <a:t>Hagelandsch</a:t>
            </a:r>
            <a:r>
              <a:rPr lang="nl-NL" i="1" dirty="0"/>
              <a:t> Idioticon</a:t>
            </a:r>
          </a:p>
          <a:p>
            <a:pPr lvl="2"/>
            <a:r>
              <a:rPr lang="nl-NL" dirty="0"/>
              <a:t>Gezelle, G. en J. </a:t>
            </a:r>
            <a:r>
              <a:rPr lang="nl-NL" dirty="0" err="1"/>
              <a:t>Craeynest</a:t>
            </a:r>
            <a:r>
              <a:rPr lang="nl-NL" dirty="0"/>
              <a:t> (1907-1909), </a:t>
            </a:r>
            <a:r>
              <a:rPr lang="nl-NL" i="1" dirty="0" err="1"/>
              <a:t>Loquela</a:t>
            </a:r>
            <a:r>
              <a:rPr lang="nl-NL" dirty="0"/>
              <a:t>. </a:t>
            </a:r>
          </a:p>
          <a:p>
            <a:pPr marL="365760" lvl="2" indent="-256032">
              <a:buClr>
                <a:schemeClr val="accent3"/>
              </a:buClr>
              <a:buFont typeface="Georgia"/>
              <a:buChar char="•"/>
            </a:pPr>
            <a:r>
              <a:rPr lang="nl-BE" dirty="0" smtClean="0"/>
              <a:t>Enkele </a:t>
            </a:r>
            <a:r>
              <a:rPr lang="nl-BE" dirty="0"/>
              <a:t>zijn in verwerking maar moeten nog verrijkt worden</a:t>
            </a:r>
          </a:p>
          <a:p>
            <a:pPr lvl="2"/>
            <a:r>
              <a:rPr lang="nl-BE" dirty="0" smtClean="0"/>
              <a:t>De </a:t>
            </a:r>
            <a:r>
              <a:rPr lang="nl-BE" dirty="0" smtClean="0"/>
              <a:t>Bo, </a:t>
            </a:r>
            <a:r>
              <a:rPr lang="nl-BE" dirty="0" err="1" smtClean="0"/>
              <a:t>Westvlaamsch</a:t>
            </a:r>
            <a:r>
              <a:rPr lang="nl-BE" dirty="0" smtClean="0"/>
              <a:t> Idioticon</a:t>
            </a:r>
          </a:p>
          <a:p>
            <a:pPr lvl="2"/>
            <a:r>
              <a:rPr lang="nl-BE" dirty="0" err="1" smtClean="0"/>
              <a:t>Lievevrouw-Coopman</a:t>
            </a:r>
            <a:r>
              <a:rPr lang="nl-BE" dirty="0" smtClean="0"/>
              <a:t>, Gents Idioticon</a:t>
            </a:r>
          </a:p>
          <a:p>
            <a:pPr lvl="2"/>
            <a:r>
              <a:rPr lang="nl-BE" dirty="0" err="1" smtClean="0"/>
              <a:t>Joos</a:t>
            </a:r>
            <a:r>
              <a:rPr lang="nl-BE" dirty="0" smtClean="0"/>
              <a:t>, </a:t>
            </a:r>
            <a:r>
              <a:rPr lang="nl-BE" dirty="0" err="1" smtClean="0"/>
              <a:t>Waasch</a:t>
            </a:r>
            <a:r>
              <a:rPr lang="nl-BE" dirty="0" smtClean="0"/>
              <a:t> Idioticon</a:t>
            </a:r>
          </a:p>
          <a:p>
            <a:pPr lvl="2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Nieuwere woordenboeken</a:t>
            </a:r>
          </a:p>
          <a:p>
            <a:pPr lvl="1"/>
            <a:r>
              <a:rPr lang="nl-BE" dirty="0" smtClean="0"/>
              <a:t>Eerst toestemming auteur </a:t>
            </a:r>
            <a:r>
              <a:rPr lang="nl-BE" dirty="0" smtClean="0"/>
              <a:t>vragen</a:t>
            </a:r>
            <a:endParaRPr lang="nl-BE" dirty="0" smtClean="0"/>
          </a:p>
          <a:p>
            <a:pPr lvl="1"/>
            <a:r>
              <a:rPr lang="nl-BE" dirty="0" smtClean="0"/>
              <a:t>Daarna kan de verwerking beginnen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r>
              <a:rPr lang="nl-BE" dirty="0" smtClean="0"/>
              <a:t>Lijst </a:t>
            </a:r>
            <a:r>
              <a:rPr lang="nl-BE" dirty="0" smtClean="0"/>
              <a:t>beschikbaar van te bewerken woordenboeken voor eventuele </a:t>
            </a:r>
            <a:r>
              <a:rPr lang="nl-BE" dirty="0" smtClean="0"/>
              <a:t>kandidaten</a:t>
            </a:r>
          </a:p>
          <a:p>
            <a:pPr lvl="1"/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Stemmen uit het verleden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067128" cy="1752600"/>
          </a:xfrm>
        </p:spPr>
        <p:txBody>
          <a:bodyPr>
            <a:normAutofit/>
          </a:bodyPr>
          <a:lstStyle/>
          <a:p>
            <a:r>
              <a:rPr lang="nl-BE" sz="3600" dirty="0" smtClean="0"/>
              <a:t>Collectie bandopnames uit de jaren 60 en 70 van de </a:t>
            </a:r>
            <a:r>
              <a:rPr lang="nl-BE" sz="3600" dirty="0" err="1" smtClean="0"/>
              <a:t>UGent</a:t>
            </a:r>
            <a:endParaRPr lang="nl-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3178696" cy="4858555"/>
          </a:xfrm>
        </p:spPr>
        <p:txBody>
          <a:bodyPr/>
          <a:lstStyle/>
          <a:p>
            <a:r>
              <a:rPr lang="nl-NL" dirty="0" smtClean="0"/>
              <a:t>Verzameling van 750 dialectbanden;</a:t>
            </a:r>
          </a:p>
          <a:p>
            <a:r>
              <a:rPr lang="nl-NL" dirty="0" smtClean="0"/>
              <a:t>45 minuten vrij gesprek;</a:t>
            </a:r>
          </a:p>
          <a:p>
            <a:r>
              <a:rPr lang="nl-NL" dirty="0" smtClean="0"/>
              <a:t>verzameld in de jaren </a:t>
            </a:r>
            <a:endParaRPr lang="nl-NL" dirty="0" smtClean="0"/>
          </a:p>
          <a:p>
            <a:r>
              <a:rPr lang="nl-NL" dirty="0" smtClean="0"/>
              <a:t>60 </a:t>
            </a:r>
            <a:r>
              <a:rPr lang="nl-NL" dirty="0" smtClean="0"/>
              <a:t>en 70;</a:t>
            </a:r>
          </a:p>
          <a:p>
            <a:r>
              <a:rPr lang="nl-NL" dirty="0" smtClean="0"/>
              <a:t>Eigendom van de </a:t>
            </a:r>
            <a:r>
              <a:rPr lang="nl-NL" dirty="0" err="1" smtClean="0"/>
              <a:t>UGent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32856"/>
            <a:ext cx="4956043" cy="3717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Ontsluiten van de collectie voor gebruik in erfgoedbanken of musea</a:t>
            </a:r>
          </a:p>
          <a:p>
            <a:pPr lvl="1"/>
            <a:r>
              <a:rPr lang="nl-BE" dirty="0" smtClean="0"/>
              <a:t>Taalkamer in Huis van </a:t>
            </a:r>
            <a:r>
              <a:rPr lang="nl-BE" dirty="0" err="1" smtClean="0"/>
              <a:t>Alijn</a:t>
            </a:r>
            <a:endParaRPr lang="nl-BE" dirty="0" smtClean="0"/>
          </a:p>
          <a:p>
            <a:pPr lvl="1"/>
            <a:r>
              <a:rPr lang="nl-BE" dirty="0" smtClean="0"/>
              <a:t>Erfgoedbank Meetjesland en Land van Rode</a:t>
            </a:r>
          </a:p>
          <a:p>
            <a:pPr lvl="1"/>
            <a:r>
              <a:rPr lang="nl-BE" dirty="0" smtClean="0"/>
              <a:t>Reizende tentoonstelling de  Zeeuwse Klapbank</a:t>
            </a:r>
          </a:p>
          <a:p>
            <a:pPr lvl="1"/>
            <a:endParaRPr lang="nl-BE" dirty="0" smtClean="0"/>
          </a:p>
          <a:p>
            <a:pPr lvl="1"/>
            <a:r>
              <a:rPr lang="nl-BE" dirty="0" err="1" smtClean="0"/>
              <a:t>Cfr</a:t>
            </a:r>
            <a:r>
              <a:rPr lang="nl-BE" dirty="0" smtClean="0"/>
              <a:t>. </a:t>
            </a:r>
            <a:r>
              <a:rPr lang="nl-BE" dirty="0" err="1" smtClean="0"/>
              <a:t>Soundbites</a:t>
            </a:r>
            <a:r>
              <a:rPr lang="nl-BE" dirty="0" smtClean="0"/>
              <a:t> van het </a:t>
            </a:r>
            <a:r>
              <a:rPr lang="nl-BE" dirty="0" err="1" smtClean="0"/>
              <a:t>Meertens</a:t>
            </a:r>
            <a:r>
              <a:rPr lang="nl-BE" dirty="0" smtClean="0"/>
              <a:t> Instituut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Database met verschillende Vlaamse lokale en regionale dialectwoordenboeken.</a:t>
            </a:r>
          </a:p>
          <a:p>
            <a:endParaRPr lang="nl-NL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Initiatief van prof. dr. J. Van </a:t>
            </a:r>
            <a:r>
              <a:rPr lang="nl-NL" sz="4000" dirty="0" err="1" smtClean="0">
                <a:latin typeface="Arial" pitchFamily="34" charset="0"/>
                <a:cs typeface="Arial" pitchFamily="34" charset="0"/>
              </a:rPr>
              <a:t>Keymeulen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Projectfase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Database met metadata</a:t>
            </a:r>
          </a:p>
          <a:p>
            <a:pPr lvl="1"/>
            <a:r>
              <a:rPr lang="nl-BE" dirty="0" smtClean="0"/>
              <a:t>Gegevens over de opname</a:t>
            </a:r>
          </a:p>
          <a:p>
            <a:pPr lvl="1"/>
            <a:r>
              <a:rPr lang="nl-BE" dirty="0" smtClean="0"/>
              <a:t>Gegevens over de spreker</a:t>
            </a:r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5668"/>
            <a:ext cx="7632848" cy="60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4" y="404664"/>
            <a:ext cx="5888634" cy="6453298"/>
          </a:xfrm>
        </p:spPr>
      </p:pic>
    </p:spTree>
    <p:extLst>
      <p:ext uri="{BB962C8B-B14F-4D97-AF65-F5344CB8AC3E}">
        <p14:creationId xmlns:p14="http://schemas.microsoft.com/office/powerpoint/2010/main" val="36200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Projectfase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Website met de geluidsopnames</a:t>
            </a:r>
          </a:p>
          <a:p>
            <a:pPr lvl="1"/>
            <a:r>
              <a:rPr lang="nl-BE" dirty="0"/>
              <a:t>500 banden zijn al gedigitaliseerd </a:t>
            </a:r>
          </a:p>
          <a:p>
            <a:pPr lvl="1"/>
            <a:r>
              <a:rPr lang="nl-BE" dirty="0"/>
              <a:t>250 banden worden in de komende maanden gedigitaliseerd</a:t>
            </a:r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26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ka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10801200" cy="432048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 rot="5400000">
            <a:off x="6552220" y="-135396"/>
            <a:ext cx="720080" cy="3384376"/>
          </a:xfrm>
        </p:spPr>
        <p:txBody>
          <a:bodyPr/>
          <a:lstStyle/>
          <a:p>
            <a:r>
              <a:rPr lang="nl-BE" dirty="0" smtClean="0"/>
              <a:t>Overzicht van de bandopnames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971600" y="5373216"/>
            <a:ext cx="7707643" cy="864096"/>
          </a:xfrm>
        </p:spPr>
        <p:txBody>
          <a:bodyPr>
            <a:normAutofit/>
          </a:bodyPr>
          <a:lstStyle/>
          <a:p>
            <a:r>
              <a:rPr lang="nl-BE" sz="2000" dirty="0" smtClean="0"/>
              <a:t>Rood = gedigitaliseerd</a:t>
            </a:r>
          </a:p>
          <a:p>
            <a:r>
              <a:rPr lang="nl-BE" sz="2000" dirty="0" smtClean="0"/>
              <a:t>Blauw = nog niet gedigitaliseerd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6672" y="1124744"/>
            <a:ext cx="1041415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Korte inhouden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1500" dirty="0" smtClean="0">
                <a:latin typeface="Arial" pitchFamily="34" charset="0"/>
                <a:cs typeface="Arial" pitchFamily="34" charset="0"/>
              </a:rPr>
              <a:t>00.01 </a:t>
            </a:r>
            <a:r>
              <a:rPr lang="nl-NL" sz="1500" dirty="0" smtClean="0">
                <a:latin typeface="Arial" pitchFamily="34" charset="0"/>
                <a:cs typeface="Arial" pitchFamily="34" charset="0"/>
              </a:rPr>
              <a:t>Kachel en schoorsteen</a:t>
            </a:r>
          </a:p>
          <a:p>
            <a:r>
              <a:rPr lang="nl-NL" sz="1500" dirty="0" smtClean="0">
                <a:latin typeface="Arial" pitchFamily="34" charset="0"/>
                <a:cs typeface="Arial" pitchFamily="34" charset="0"/>
              </a:rPr>
              <a:t>- kachel brandt niet goed; discussie of het vlammetje blauw of rood is</a:t>
            </a:r>
          </a:p>
          <a:p>
            <a:r>
              <a:rPr lang="nl-NL" sz="1500" dirty="0" smtClean="0">
                <a:latin typeface="Arial" pitchFamily="34" charset="0"/>
                <a:cs typeface="Arial" pitchFamily="34" charset="0"/>
              </a:rPr>
              <a:t>- de schoorsteen moet geveegd worden; iemand gaat met een bonenstaak het dak op; volgens een van de sprekers is dat niet de juiste manier om de schoorsteen te vegen</a:t>
            </a:r>
          </a:p>
          <a:p>
            <a:r>
              <a:rPr lang="nl-NL" sz="1500" dirty="0" smtClean="0">
                <a:latin typeface="Arial" pitchFamily="34" charset="0"/>
                <a:cs typeface="Arial" pitchFamily="34" charset="0"/>
              </a:rPr>
              <a:t>- anekdote hoe de schoorsteen geveegd wordt; door het vegen is een ring afgevallen, dus de vlam kan zich niet verspreiden; alles wordt weer op de goede plek gezet; met de stofzuiger wordt alles opgezogen; waterpas gebruiken; nu brandt de kachel goed  </a:t>
            </a:r>
          </a:p>
          <a:p>
            <a:r>
              <a:rPr lang="nl-NL" sz="1500" dirty="0" smtClean="0">
                <a:latin typeface="Arial" pitchFamily="34" charset="0"/>
                <a:cs typeface="Arial" pitchFamily="34" charset="0"/>
              </a:rPr>
              <a:t>- geblaas van ventilator</a:t>
            </a:r>
          </a:p>
          <a:p>
            <a:pPr>
              <a:buNone/>
            </a:pPr>
            <a:r>
              <a:rPr lang="nl-NL" sz="1500" dirty="0" smtClean="0">
                <a:latin typeface="Arial" pitchFamily="34" charset="0"/>
                <a:cs typeface="Arial" pitchFamily="34" charset="0"/>
              </a:rPr>
              <a:t>03.38 </a:t>
            </a:r>
            <a:r>
              <a:rPr lang="nl-NL" sz="1500" dirty="0" smtClean="0">
                <a:latin typeface="Arial" pitchFamily="34" charset="0"/>
                <a:cs typeface="Arial" pitchFamily="34" charset="0"/>
              </a:rPr>
              <a:t>Varkens</a:t>
            </a:r>
          </a:p>
          <a:p>
            <a:r>
              <a:rPr lang="nl-NL" sz="1500" dirty="0" smtClean="0">
                <a:latin typeface="Arial" pitchFamily="34" charset="0"/>
                <a:cs typeface="Arial" pitchFamily="34" charset="0"/>
              </a:rPr>
              <a:t>- de spreker staat 's morgens op (zijn vrouw vraagt hoe laat hij de avond ervoor thuis gekomen was; de spreker was wat later terug van de repetitie van de fanfare na een gezellig samenzijn onder vrienden), voert de kippen en ziet dat iemand hem 2 varkens gebracht heeft, maar heeft geen idee wie dit gedaan heeft</a:t>
            </a:r>
          </a:p>
          <a:p>
            <a:r>
              <a:rPr lang="nl-NL" sz="1500" dirty="0" smtClean="0">
                <a:latin typeface="Arial" pitchFamily="34" charset="0"/>
                <a:cs typeface="Arial" pitchFamily="34" charset="0"/>
              </a:rPr>
              <a:t>- misschien heeft de persoon wel gebeld of geklopt, maar door de televisie en een feestje bij de buren was dit wellicht niet te horen</a:t>
            </a:r>
          </a:p>
          <a:p>
            <a:pPr>
              <a:buNone/>
            </a:pPr>
            <a:r>
              <a:rPr lang="nl-NL" sz="1500" dirty="0" smtClean="0">
                <a:latin typeface="Arial" pitchFamily="34" charset="0"/>
                <a:cs typeface="Arial" pitchFamily="34" charset="0"/>
              </a:rPr>
              <a:t>06.16 </a:t>
            </a:r>
            <a:r>
              <a:rPr lang="nl-NL" sz="1500" dirty="0" smtClean="0">
                <a:latin typeface="Arial" pitchFamily="34" charset="0"/>
                <a:cs typeface="Arial" pitchFamily="34" charset="0"/>
              </a:rPr>
              <a:t>Ziekenhuis</a:t>
            </a:r>
          </a:p>
          <a:p>
            <a:r>
              <a:rPr lang="nl-NL" sz="1500" dirty="0" smtClean="0">
                <a:latin typeface="Arial" pitchFamily="34" charset="0"/>
                <a:cs typeface="Arial" pitchFamily="34" charset="0"/>
              </a:rPr>
              <a:t>- discussie over gemeenschappelijke vriend, die naar het ziekenhuis moet voor een neusoperatie</a:t>
            </a:r>
          </a:p>
          <a:p>
            <a:pPr>
              <a:buNone/>
            </a:pPr>
            <a:r>
              <a:rPr lang="nl-NL" sz="1500" dirty="0" smtClean="0">
                <a:latin typeface="Arial" pitchFamily="34" charset="0"/>
                <a:cs typeface="Arial" pitchFamily="34" charset="0"/>
              </a:rPr>
              <a:t>07.18 </a:t>
            </a:r>
            <a:r>
              <a:rPr lang="nl-NL" sz="1500" dirty="0" smtClean="0">
                <a:latin typeface="Arial" pitchFamily="34" charset="0"/>
                <a:cs typeface="Arial" pitchFamily="34" charset="0"/>
              </a:rPr>
              <a:t>Boksen</a:t>
            </a:r>
          </a:p>
          <a:p>
            <a:r>
              <a:rPr lang="nl-NL" sz="1500" dirty="0" smtClean="0">
                <a:latin typeface="Arial" pitchFamily="34" charset="0"/>
                <a:cs typeface="Arial" pitchFamily="34" charset="0"/>
              </a:rPr>
              <a:t>- spreker vertelt een anekdote over een soldaat die samen met een bokser oefent; de bokser verdedigt alleen maar, maar uiteindelijk krijgt de soldaat toch een slag op zijn neus; geen adem kunnen halen en alsmaar meer pijn krijgen</a:t>
            </a:r>
            <a:endParaRPr lang="nl-NL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Taken voor vrijwilligers op korte termijn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Korte inhouden </a:t>
            </a:r>
            <a:r>
              <a:rPr lang="nl-BE" dirty="0" smtClean="0"/>
              <a:t>maken</a:t>
            </a:r>
          </a:p>
          <a:p>
            <a:pPr lvl="1"/>
            <a:r>
              <a:rPr lang="nl-BE" dirty="0" smtClean="0"/>
              <a:t>Bandopnames uit de eigen regio beluisteren en samenvatten</a:t>
            </a:r>
          </a:p>
          <a:p>
            <a:pPr lvl="1"/>
            <a:r>
              <a:rPr lang="nl-BE" dirty="0" smtClean="0"/>
              <a:t>Korte inhouden </a:t>
            </a:r>
            <a:r>
              <a:rPr lang="nl-BE" dirty="0" smtClean="0"/>
              <a:t>worden in een database opgenomen, zodat wie interesse heeft weet wat er op de </a:t>
            </a:r>
            <a:r>
              <a:rPr lang="nl-BE" dirty="0" smtClean="0"/>
              <a:t>dialectopnames </a:t>
            </a:r>
            <a:r>
              <a:rPr lang="nl-BE" dirty="0" smtClean="0"/>
              <a:t>staat </a:t>
            </a:r>
          </a:p>
          <a:p>
            <a:pPr lvl="2"/>
            <a:r>
              <a:rPr lang="nl-BE" dirty="0" smtClean="0"/>
              <a:t>(= vooral interessant voor musea en erfgoedveld)</a:t>
            </a:r>
          </a:p>
          <a:p>
            <a:pPr lvl="1"/>
            <a:endParaRPr lang="nl-BE" dirty="0" smtClean="0"/>
          </a:p>
          <a:p>
            <a:pPr lvl="1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Eventuele toekomstplannen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	Nieuwe dialectopnames maken bij oudere dialectsprekers om de gaten op de kaart op te vullen (vooral in de oostelijke provincies)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Eventuele toekomstplannen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Samen met het </a:t>
            </a:r>
            <a:r>
              <a:rPr lang="nl-BE" dirty="0" err="1" smtClean="0"/>
              <a:t>Meertens</a:t>
            </a:r>
            <a:r>
              <a:rPr lang="nl-BE" dirty="0" smtClean="0"/>
              <a:t> Instituut: </a:t>
            </a:r>
          </a:p>
          <a:p>
            <a:pPr>
              <a:buNone/>
            </a:pPr>
            <a:r>
              <a:rPr lang="nl-BE" dirty="0" smtClean="0"/>
              <a:t>	niet enkel </a:t>
            </a:r>
            <a:r>
              <a:rPr lang="nl-BE" dirty="0" smtClean="0"/>
              <a:t>korte inhoud </a:t>
            </a:r>
            <a:r>
              <a:rPr lang="nl-BE" dirty="0" smtClean="0"/>
              <a:t>op de website plaatsen maar ook de uitgeschreven dialecttranscripties</a:t>
            </a:r>
          </a:p>
          <a:p>
            <a:pPr>
              <a:buNone/>
            </a:pPr>
            <a:r>
              <a:rPr lang="nl-BE" dirty="0" smtClean="0"/>
              <a:t>	in de vorm van een </a:t>
            </a:r>
            <a:r>
              <a:rPr lang="nl-BE" dirty="0" err="1" smtClean="0"/>
              <a:t>crowdsourcingproject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Dringender zijn </a:t>
            </a:r>
            <a:r>
              <a:rPr lang="nl-BE" dirty="0" smtClean="0"/>
              <a:t>de korte inhouden en </a:t>
            </a:r>
            <a:r>
              <a:rPr lang="nl-BE" dirty="0" smtClean="0"/>
              <a:t>het toekennen van sleutelwoorden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latin typeface="Arial" pitchFamily="34" charset="0"/>
                <a:cs typeface="Arial" pitchFamily="34" charset="0"/>
              </a:rPr>
              <a:t>Valoriseren van amateurdialectwoordenboeken;</a:t>
            </a:r>
          </a:p>
          <a:p>
            <a:r>
              <a:rPr lang="nl-NL" sz="3600" dirty="0" smtClean="0">
                <a:latin typeface="Arial" pitchFamily="34" charset="0"/>
                <a:cs typeface="Arial" pitchFamily="34" charset="0"/>
              </a:rPr>
              <a:t>samenstellen van een doorzoekbare database;</a:t>
            </a:r>
          </a:p>
          <a:p>
            <a:r>
              <a:rPr lang="nl-NL" sz="3600" dirty="0" smtClean="0">
                <a:latin typeface="Arial" pitchFamily="34" charset="0"/>
                <a:cs typeface="Arial" pitchFamily="34" charset="0"/>
              </a:rPr>
              <a:t>openstellen voor grote publiek op de website </a:t>
            </a:r>
            <a:r>
              <a:rPr lang="nl-NL" sz="3600" dirty="0" err="1" smtClean="0">
                <a:latin typeface="Arial" pitchFamily="34" charset="0"/>
                <a:cs typeface="Arial" pitchFamily="34" charset="0"/>
              </a:rPr>
              <a:t>www.woordenbank.be</a:t>
            </a:r>
            <a:r>
              <a:rPr lang="nl-NL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nl-NL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8604448" cy="393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Gekromde PIJL-OMLAAG 9"/>
          <p:cNvSpPr/>
          <p:nvPr/>
        </p:nvSpPr>
        <p:spPr>
          <a:xfrm>
            <a:off x="467544" y="1988840"/>
            <a:ext cx="820616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PIJL-OMLAAG 10"/>
          <p:cNvSpPr/>
          <p:nvPr/>
        </p:nvSpPr>
        <p:spPr>
          <a:xfrm>
            <a:off x="2051720" y="206084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>
            <a:off x="3059832" y="206084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895407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249741" cy="325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309688"/>
            <a:ext cx="8953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7056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JL-LINKS 2"/>
          <p:cNvSpPr/>
          <p:nvPr/>
        </p:nvSpPr>
        <p:spPr>
          <a:xfrm>
            <a:off x="4788024" y="335699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bogen PIJL-OMHOOG 3"/>
          <p:cNvSpPr/>
          <p:nvPr/>
        </p:nvSpPr>
        <p:spPr>
          <a:xfrm>
            <a:off x="3275856" y="4437112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bogen PIJL-OMHOOG 5"/>
          <p:cNvSpPr/>
          <p:nvPr/>
        </p:nvSpPr>
        <p:spPr>
          <a:xfrm>
            <a:off x="5148064" y="4437112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www.woordenbank.be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503</TotalTime>
  <Words>1286</Words>
  <Application>Microsoft Office PowerPoint</Application>
  <PresentationFormat>Diavoorstelling (4:3)</PresentationFormat>
  <Paragraphs>187</Paragraphs>
  <Slides>39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Urban</vt:lpstr>
      <vt:lpstr>Woordenbank van  de Nederlandse Dialecten (WND)</vt:lpstr>
      <vt:lpstr>project van Variaties vzw</vt:lpstr>
      <vt:lpstr>Wat?</vt:lpstr>
      <vt:lpstr>Waarom?</vt:lpstr>
      <vt:lpstr>PowerPoint-presentatie</vt:lpstr>
      <vt:lpstr>PowerPoint-presentatie</vt:lpstr>
      <vt:lpstr>PowerPoint-presentatie</vt:lpstr>
      <vt:lpstr>PowerPoint-presentatie</vt:lpstr>
      <vt:lpstr>www.woordenbank.be</vt:lpstr>
      <vt:lpstr>Zoekmogelijkheden (1)</vt:lpstr>
      <vt:lpstr>Zoekmogelijkheden (2)</vt:lpstr>
      <vt:lpstr>PowerPoint-presentatie</vt:lpstr>
      <vt:lpstr>www.woordenbank.be = demoversie</vt:lpstr>
      <vt:lpstr>Hoe gaan we te werk?</vt:lpstr>
      <vt:lpstr>Klaarmaken van de importversie met de hulp van vrijwilligers</vt:lpstr>
      <vt:lpstr>Voorbeeld van ocr</vt:lpstr>
      <vt:lpstr>PowerPoint-presentatie</vt:lpstr>
      <vt:lpstr>PowerPoint-presentatie</vt:lpstr>
      <vt:lpstr>  Vernederlandsing</vt:lpstr>
      <vt:lpstr>  AN-zoekterm</vt:lpstr>
      <vt:lpstr>  Verrijkingen</vt:lpstr>
      <vt:lpstr>PowerPoint-presentatie</vt:lpstr>
      <vt:lpstr>Berlare</vt:lpstr>
      <vt:lpstr>problemen</vt:lpstr>
      <vt:lpstr>We zoeken dus vrijwilligers om:</vt:lpstr>
      <vt:lpstr>PowerPoint-presentatie</vt:lpstr>
      <vt:lpstr>Stemmen uit het verleden</vt:lpstr>
      <vt:lpstr>Wat?</vt:lpstr>
      <vt:lpstr>doel</vt:lpstr>
      <vt:lpstr>Projectfase 1</vt:lpstr>
      <vt:lpstr>PowerPoint-presentatie</vt:lpstr>
      <vt:lpstr>PowerPoint-presentatie</vt:lpstr>
      <vt:lpstr>Projectfase 2</vt:lpstr>
      <vt:lpstr>Overzicht van de bandopnames</vt:lpstr>
      <vt:lpstr>PowerPoint-presentatie</vt:lpstr>
      <vt:lpstr>Korte inhouden</vt:lpstr>
      <vt:lpstr>Taken voor vrijwilligers op korte termijn</vt:lpstr>
      <vt:lpstr>Eventuele toekomstplannen</vt:lpstr>
      <vt:lpstr>Eventuele toekomstplannen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Woordenbank van  de Nederlandse Dialecten (WND)</dc:title>
  <dc:creator>VERONIQUE</dc:creator>
  <cp:lastModifiedBy>Veronique De Tier</cp:lastModifiedBy>
  <cp:revision>26</cp:revision>
  <cp:lastPrinted>2013-06-06T14:57:52Z</cp:lastPrinted>
  <dcterms:created xsi:type="dcterms:W3CDTF">2013-06-06T05:34:27Z</dcterms:created>
  <dcterms:modified xsi:type="dcterms:W3CDTF">2013-06-06T16:40:38Z</dcterms:modified>
</cp:coreProperties>
</file>